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57" r:id="rId3"/>
    <p:sldId id="260" r:id="rId4"/>
    <p:sldId id="259"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30"/>
    <p:restoredTop sz="94694"/>
  </p:normalViewPr>
  <p:slideViewPr>
    <p:cSldViewPr snapToGrid="0">
      <p:cViewPr varScale="1">
        <p:scale>
          <a:sx n="121" d="100"/>
          <a:sy n="121" d="100"/>
        </p:scale>
        <p:origin x="117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15.373"/>
    </inkml:context>
    <inkml:brush xml:id="br0">
      <inkml:brushProperty name="width" value="0.05" units="cm"/>
      <inkml:brushProperty name="height" value="0.05" units="cm"/>
    </inkml:brush>
  </inkml:definitions>
  <inkml:trace contextRef="#ctx0" brushRef="#br0">250 141 24575,'3'82'0,"-1"-46"0,3 46 0,-2-48 0,0-17 0,-1 7 0,-1-20 0,3-2 0,2-1 0,3-4 0,4-8 0,3-8 0,5-7 0,6-3 0,3 2 0,3 5 0,1 8 0,1 7 0,4 5 0,5 3 0,2 5 0,-4 4 0,-5 2 0,-9-1 0,-10-5 0,-14-4 0,-33-2 0,-42 0 0,-20 0 0,38 0 0,0 1 0,-41 10 0,14 13 0,3 19 0,17 12 0,10 1 0,16-8 0,14-17 0,11-16 0,15-19 0,23-28 0,28-33 0,-19 22 0,3-2 0,3-6 0,0-1 0,-2 3 0,-2 2 0,-6 7 0,-1 2 0,18-20 0,-17 22 0,-21 15 0,-30 11 0,-35 6 0,-36 19 0,33 2 0,1 6 0,1 4 0,4 6 0,6 2 0,5 3 0,-15 27 0,25-15 0,18-17 0,17-16 0,20-20 0,17-20 0,13-18 0,8-10 0,-7 6 0,-9 12 0,-12 16 0,-16 19 0,-13 31 0,-19 30 0,-19 22 0,-16 1 0,-3-19 0,9-20 0,16-19 0,14-8 0,9-12 0,12-25 0,15-30 0,15-18 0,9-1 0,-1 23 0,-7 23 0,-10 15 0,-11 11 0,-10 5 0,-7 3 0,-3 1 0,-1 1 0,0-1 0,0 1 0,1-6 0,2-3 0,5-3 0,6 2 0,7 5 0,6 6 0,0 1 0,-3-1 0,-11-7 0,-5-4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24.885"/>
    </inkml:context>
    <inkml:brush xml:id="br0">
      <inkml:brushProperty name="width" value="0.05" units="cm"/>
      <inkml:brushProperty name="height" value="0.05" units="cm"/>
    </inkml:brush>
  </inkml:definitions>
  <inkml:trace contextRef="#ctx0" brushRef="#br0">1 43 24575,'4'0'0,"3"0"0,0 0 0,4 0 0,0 0 0,1 0 0,-1-1 0,-1 1 0,0-2 0,-1 1 0,0-1 0,-1-1 0,0 0 0,-1 1 0,1 1 0,-1-1 0,-1 1 0,1 0 0,-1 0 0,0 0 0,1 0 0,-2 1 0,1-1 0,-1 1 0,-1-2 0,1 1 0,0 0 0,-1 0 0,1 0 0,-1 1 0,-1 0 0,1-1 0,0 1 0,0-1 0,-1 0 0,1 0 0,-1 1 0,1-1 0,-1 1 0,0 0 0,1 0 0,-1 0 0,1 0 0,0 0 0,0-1 0,0 0 0,0 1 0,1-1 0,0 1 0,-1-1 0,0 1 0,-2-2 0,-1 1 0,0-1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32.697"/>
    </inkml:context>
    <inkml:brush xml:id="br0">
      <inkml:brushProperty name="width" value="0.05" units="cm"/>
      <inkml:brushProperty name="height" value="0.05" units="cm"/>
    </inkml:brush>
  </inkml:definitions>
  <inkml:trace contextRef="#ctx0" brushRef="#br0">1 177 24575,'8'0'0,"0"0"0,-3 0 0,1 0 0,-1-1 0,0 0 0,-1 0 0,1 0 0,-1-1 0,1 0 0,0 0 0,-1 1 0,1 0 0,1 0 0,-1 0 0,1 1 0,1-1 0,-2 0 0,0 0 0,0-1 0,0 1 0,-1 0 0,1-1 0,0 1 0,-1 0 0,1 0 0,0 0 0,-1 0 0,0 0 0,0 1 0,0-1 0,1 0 0,0-1 0,0 1 0,-1-1 0,2 1 0,-1-1 0,1 1 0,-1 1 0,1-1 0,-1 0 0,1 1 0,0-1 0,0 1 0,0 0 0,0 0 0,1 0 0,-1 0 0,1 0 0,-1 0 0,0 0 0,1 0 0,-2 0 0,1 0 0,0 0 0,1 0 0,-1-1 0,1 0 0,-1 0 0,2-1 0,-1 1 0,1-1 0,0-1 0,0 1 0,1 0 0,2 1 0,1 1 0,0-1 0,0 1 0,-1-1 0,1 0 0,0-1 0,0 2 0,1-1 0,0 1 0,1 0 0,2 0 0,-1-2 0,0 0 0,0-1 0,-1 1 0,-1-1 0,-1 0 0,1 0 0,-1 0 0,0 0 0,-1 0 0,-1 1 0,1 1 0,-1 0 0,0-1 0,-1 1 0,0 0 0,1 1 0,-1 0 0,0 0 0,0-1 0,0 1 0,-1-1 0,-1 0 0,-1 0 0,0 0 0,-1-1 0,-1 1 0,1-1 0,0 0 0,0 0 0,1-1 0,0 1 0,1-1 0,-1 1 0,0-1 0,0 1 0,-1 1 0,1 0 0,1 0 0,-1 1 0,1-1 0,0 0 0,1 1 0,0-1 0,1 1 0,0 0 0,1 0 0,-1 0 0,1 0 0,0 0 0,-1 0 0,-1 0 0,1-1 0,0 0 0,2-1 0,1 1 0,3 0 0,2 0 0,0 0 0,2 0 0,-2 0 0,-1-1 0,-2-1 0,-2 1 0,-2-1 0,-1 1 0,-2-1 0,-1 1 0,0 0 0,-2 0 0,1-1 0,0 1 0,0 0 0,-1 0 0,1 1 0,0 0 0,0 1 0,1 0 0,-2 0 0,0 1 0,-3 0 0,-1 0 0,0 1 0,0 0 0,0-1 0,0 0 0,-1 0 0,-1 1 0,0 0 0,1 0 0,-2-1 0,1 0 0,-1 0 0,0-1 0,0 1 0,1-1 0,1 0 0,-1 0 0,1 1 0,-1-1 0,0 2 0,0-1 0,0 0 0,0 0 0,0 0 0,-1 0 0,0 2 0,1 0 0,0-1 0,-1 1 0,1-1 0,-1 0 0,0-1 0,1 0 0,0 0 0,0-1 0,1 1 0,-1-1 0,1 0 0,0 0 0,-1 0 0,0 0 0,1 0 0,-1 0 0,1 0 0,-1 0 0,1 0 0,-1 0 0,0 0 0,0 0 0,0 0 0,0 0 0,1 0 0,-1 0 0,0 0 0,1 0 0,-1 0 0,0 0 0,1 0 0,-1 0 0,1 0 0,0 0 0,0 0 0,-1 1 0,0-1 0,0 1 0,1 0 0,-1 0 0,1-1 0,0 0 0,-1 0 0,1 0 0,-1 0 0,0 0 0,1 1 0,-1-1 0,0 1 0,0-1 0,-1 1 0,0-1 0,1 0 0,0 0 0,0 0 0,-1 1 0,1-1 0,-1 1 0,0-1 0,1 1 0,0 0 0,-1 0 0,1-1 0,-1 1 0,0-1 0,1 0 0,0 1 0,0-1 0,0 1 0,0-1 0,0 0 0,-1 0 0,1 0 0,0 0 0,0 0 0,0 1 0,0-1 0,-1 1 0,1 0 0,0-1 0,0 0 0,0 0 0,0 0 0,0 0 0,0 1 0,0 0 0,0-1 0,-1 0 0,1 1 0,-1-1 0,0 1 0,0-1 0,0 0 0,0 1 0,-1-1 0,1 1 0,-1-1 0,1 0 0,-1 0 0,1 0 0,0 0 0,-1 0 0,0 1 0,0-1 0,-1 1 0,1-1 0,-1 0 0,0 0 0,0 0 0,1 1 0,-1-1 0,0 1 0,-1 0 0,1-1 0,0 0 0,0 0 0,1 0 0,0 0 0,-1 0 0,1 0 0,0 1 0,1-1 0,0 1 0,-1-1 0,1 0 0,0 0 0,0 0 0,0 0 0,1 0 0,-1 0 0,0 0 0,0 1 0,0 0 0,0-1 0,0 0 0,0 0 0,0 1 0,0-1 0,0 1 0,0 0 0,0-1 0,0 1 0,0 0 0,0-1 0,-1 0 0,0 1 0,0 0 0,1 0 0,-2 0 0,1 0 0,-1 0 0,0-1 0,-1 1 0,1-1 0,-1 1 0,1 1 0,-1-1 0,0 0 0,0 0 0,0-1 0,0 0 0,-1 0 0,1 0 0,0 1 0,0-1 0,1 1 0,-1-1 0,1 0 0,0 0 0,0 0 0,0 0 0,1 0 0,0 0 0,-1 0 0,2 0 0,-1 0 0,1 0 0,0 0 0,0 0 0,0 1 0,-1-1 0,2 1 0,-1-1 0,0 1 0,0-1 0,1 0 0,0 0 0,0-1 0,2-4 0,-1-6 0,1 4 0,-1-3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38.567"/>
    </inkml:context>
    <inkml:brush xml:id="br0">
      <inkml:brushProperty name="width" value="0.05" units="cm"/>
      <inkml:brushProperty name="height" value="0.05" units="cm"/>
    </inkml:brush>
  </inkml:definitions>
  <inkml:trace contextRef="#ctx0" brushRef="#br0">289 384 24575,'11'0'0,"3"0"0,3 0 0,4 0 0,-1 0 0,-1 0 0,-2 0 0,-2 0 0,1 0 0,-4 0 0,-3 0 0,-5 0 0,-11 0 0,-19 1 0,-17 0 0,-15 0 0,-2 0 0,4 0 0,9 1 0,12 1 0,11 3 0,8 1 0,4-1 0,4-1 0,2-4 0,3-3 0,5-3 0,7-3 0,9-2 0,6-1 0,4 0 0,1-1 0,3-1 0,5-1 0,7 1 0,2 4 0,2 2 0,-4 2 0,-9 2 0,-7-1 0,-10 0 0,-7-1 0,-4 1 0,-4 2 0,-3 0 0,-4 1 0,-11 1 0,-12 0 0,-11 0 0,-12 1 0,-1 0 0,1 2 0,9 1 0,10 1 0,8 2 0,5 0 0,4-2 0,3 0 0,3-4 0,3-4 0,9-7 0,14-7 0,26-8 0,33-2 0,-29 15 0,3 1 0,2 3 0,1 1 0,-3 3 0,-1 1 0,31 1 0,-24 3 0,-21 1 0,-20 0 0,-10 2 0,-9 0 0,-13 4 0,-11 3 0,-11 0 0,-6 1 0,1-2 0,1 1 0,7 2 0,7 1 0,10 0 0,7-1 0,7-4 0,3-3 0,4-2 0,5-4 0,6-4 0,2-4 0,2-3 0,-3 1 0,-4 1 0,-2 4 0,-2 0 0,-3 2 0,-1 1 0,-3 1 0,-9 3 0,-9 3 0,-10 2 0,-5 3 0,1-2 0,0-1 0,4 0 0,5-1 0,6-1 0,7-2 0,4 0 0,2-2 0,2-1 0,0 0 0,0 0 0,-1 0 0,-3-1 0,-1-2 0,-2 0 0,3-1 0,3 0 0,2-1 0,7 1 0,6-1 0,7 0 0,4 0 0,3-2 0,0 2 0,0 1 0,-1 1 0,-5 3 0,-4 0 0,-5 0 0,-3 1 0,-2-1 0,-2 1 0,0-1 0,-2 1 0,-2 0 0,-4-1 0,-5-6 0,-9-7 0,-5-5 0,-2-4 0,3 4 0,8 4 0,6 3 0,5 5 0,8 3 0,5 4 0,7 5 0,4 5 0,0 3 0,-2 0 0,-3-2 0,-4 0 0,-3-2 0,-2 0 0,-1-1 0,-2-2 0,-1 0 0,0 1 0,1 0 0,0 1 0,1-2 0,1 0 0,1-2 0,-1-2 0,-1 0 0,-1-1 0,0 0 0,-1 0 0,-2 0 0,1 0 0,-1-1 0,1 0 0,-1 0 0,1-2 0,-1 1 0,0-2 0,-1-5 0,0-6 0,0-6 0,-5-6 0,-4-2 0,-7 3 0,-5 1 0,0 4 0,0 2 0,2-1 0,3-1 0,2 1 0,4 2 0,3 2 0,2 3 0,0 2 0,1 1 0,-1 2 0,-2 0 0,-3 2 0,-6 2 0,-8 1 0,-9 5 0,-8 8 0,-10 8 0,-8 12 0,1 2 0,6-2 0,13-3 0,17-9 0,14-4 0,17-7 0,15-6 0,21-16 0,29-19 0,-28 9 0,2-2 0,3-2 0,2 1 0,-4 2 0,0 2 0,27-8 0,-23 13 0,-21 10 0,-19 6 0,-13 7 0,-16 3 0,-14 5 0,-18 3 0,-11-3 0,-13-1 0,-9-2 0,-1-2 0,10-1 0,21 0 0,22-3 0,20-1 0,15-2 0,12-5 0,14-6 0,15-9 0,9-5 0,3 1 0,-5 5 0,-15 6 0,-14 7 0,-13 4 0,-10 5 0,-11 9 0,-15 8 0,-11 3 0,-4-1 0,5-8 0,10-6 0,9-4 0,10-2 0,11-1 0,13-5 0,15-9 0,13-7 0,4-3 0,-3 2 0,-11 9 0,-12 5 0,-14 3 0,-19 2 0,-20 0 0,-21 2 0,-16 6 0,-8 7 0,-6 10 0,5 4 0,9 0 0,16-4 0,19-6 0,13-6 0,13-6 0,15-7 0,17-10 0,22-10 0,24-7 0,10 1 0,2 6 0,-16 10 0,-21 5 0,-19 3 0,-19 2 0,-20 0 0,-16 0 0,-13 3 0,-5 1 0,2 2 0,4 1 0,10-2 0,9-2 0,10-1 0,12-2 0,13-2 0,16-3 0,13-3 0,3-3 0,-4 2 0,-10 2 0,-10 4 0,-11 1 0,-7 2 0,-8 0 0,-13 2 0,-16 1 0,-19 3 0,-13 1 0,1 0 0,6 0 0,15-1 0,13 0 0,11 0 0,8-4 0,5-10 0,3-17 0,0-24 0,0 19 0,0-3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54.670"/>
    </inkml:context>
    <inkml:brush xml:id="br0">
      <inkml:brushProperty name="width" value="0.05" units="cm"/>
      <inkml:brushProperty name="height" value="0.05" units="cm"/>
    </inkml:brush>
  </inkml:definitions>
  <inkml:trace contextRef="#ctx0" brushRef="#br0">352 596 24575,'-1'-34'0,"0"-13"0,2-8 0,0 6 0,1 18 0,-1 14 0,0 8 0,-6 4 0,-6 8 0,-6 11 0,-5 13 0,-4 20 0,-5 18 0,-11 19 0,18-39 0,-1 0 0,-26 36 0,7-18 0,14-28 0,11-31 0,11-34 0,21-40 0,9 15 0,7-3 0,10-7 0,6 0 0,8 0 0,3 2 0,-1 8 0,-1 5 0,-10 14 0,-4 4 0,16-9 0,-27 22 0,-23 16 0,-17 13 0,-11 8 0,-10 10 0,-3 5 0,0 0 0,-2 2 0,-5 0 0,-8 5 0,-6 0 0,2-4 0,6-8 0,15-12 0,13-16 0,16-25 0,17-28 0,16-26 0,11-6 0,3 6 0,-7 18 0,-11 21 0,-9 17 0,-10 16 0,-8 16 0,-10 17 0,-13 18 0,-6 8 0,-1 1 0,5-8 0,10-12 0,7-9 0,7-9 0,3-5 0,3-4 0,3-6 0,4-20 0,6-26 0,12-26 0,12-14 0,5 13 0,-1 24 0,-13 26 0,-13 20 0,-15 18 0,-13 17 0,-13 22 0,-13 30 0,14-33 0,0 1 0,-1 5 0,-2 1 0,1-3 0,0-2 0,-18 30 0,8-23 0,13-27 0,10-17 0,7-14 0,5-14 0,6-16 0,6-19 0,3-9 0,-1-3 0,-2 6 0,0 8 0,1 5 0,0 6 0,-2 6 0,-4 9 0,-4 8 0,-3 8 0,-2 6 0,-4 6 0,-3 6 0,-3 6 0,-2 7 0,2 5 0,1 2 0,2-5 0,3-9 0,1-9 0,2-8 0,1-7 0,1-12 0,0-15 0,0-13 0,0-7 0,0 6 0,-1 10 0,0 13 0,-1 9 0,0 6 0,2 4 0,1 1 0,4 2 0,5 6 0,10 9 0,12 17 0,10 14 0,1 6 0,-7-5 0,-12-12 0,-11-17 0,-7-15 0,-9-17 0,-8-17 0,-7-12 0,-4-3 0,1 5 0,6 11 0,4 8 0,5 10 0,3 4 0,2 4 0,0 17 0,1 15 0,2 30 0,4 24 0,-1-33 0,0 1 0,7 46 0,-3-16 0,-4-26 0,-4-29 0,-8-28 0,-7-35 0,-5-25 0,-1-16 0,5 2 0,8 14 0,4 13 0,3 12 0,-1 7 0,1 6 0,-1 6 0,0 11 0,-1 14 0,-1 15 0,0 13 0,0 14 0,2 3 0,0-1 0,1-7 0,0-14 0,1-18 0,0-54 0,0 2 0,2-32 0,0 32 0,1 14 0,0 13 0,-1 10 0,-2 10 0,0 18 0,-1 21 0,0 26 0,-1 21 0,-2 1 0,-3-12 0,-2-26 0,0-31 0,2-35 0,2-34 0,1-29 0,5-12 0,6 10 0,3 19 0,3 25 0,-2 15 0,-6 12 0,-6 9 0,-6 9 0,-7 8 0,-2 4 0,2 1 0,4-2 0,5-3 0,2-7 0,1-6 0,0-11 0,4-16 0,7-25 0,15-29 0,-2 26 0,4 0 0,8-2 0,3 3 0,3 4 0,2 5 0,38-15 0,-18 25 0,-21 20 0,-19 18 0,-25 17 0,-18 10 0,-16 3 0,-7-3 0,2-5 0,4-3 0,8-5 0,9-2 0,7-4 0,7-5 0,4-5 0,2-4 0,0-7 0,0-18 0,5-24 0,7-17 0,7-9 0,6 11 0,-3 19 0,-4 16 0,-5 13 0,-5 10 0,-6 13 0,-10 16 0,-13 21 0,-12 14 0,-6 1 0,2-6 0,6-13 0,5-8 0,7-6 0,6-4 0,6-5 0,4-7 0,3-6 0,2-14 0,5-16 0,6-19 0,4-16 0,5-3 0,1 5 0,2 10 0,-3 14 0,-5 12 0,-6 12 0,-6 13 0,-8 16 0,-11 16 0,-10 13 0,-8 6 0,-2 3 0,1 5 0,2 5 0,5-5 0,6-9 0,9-18 0,7-22 0,4-31 0,8-39 0,10-33 0,-2 32 0,3-3 0,4 2 0,3 1 0,1 4 0,1 3 0,23-26 0,-11 24 0,-15 22 0,-12 16 0,-8 13 0,-12 13 0,-10 13 0,-8 9 0,-2 4 0,7-7 0,7-6 0,7-10 0,4-7 0,2-7 0,5-7 0,7-15 0,11-20 0,14-21 0,6-7 0,0 6 0,-8 19 0,-10 20 0,-10 12 0,-9 14 0,-9 13 0,-11 17 0,-12 15 0,-4 4 0,2-1 0,6-9 0,7-7 0,4-3 0,3-3 0,1 1 0,1-2 0,0-7 0,1-7 0,2-8 0,1-7 0,2-5 0,0-14 0,6-20 0,6-17 0,7-9 0,5 3 0,2 12 0,-2 14 0,-3 13 0,-5 11 0,-5 11 0,-5 14 0,-8 16 0,-11 16 0,-13 14 0,-12 8 0,-3 0 0,-1-2 0,4-11 0,8-12 0,6-13 0,8-12 0,5-9 0,5-12 0,3-16 0,3-26 0,3-26 0,3-21 0,0 39 0,1 1 0,12-46 0,6 13 0,3 22 0,-4 24 0,-5 15 0,-7 15 0,-6 15 0,-5 15 0,-7 18 0,-7 18 0,-6 9 0,0 1 0,3-5 0,4-5 0,4-7 0,3-8 0,2-13 0,2-14 0,1-15 0,0-27 0,0-30 0,0-20 0,4-8 0,4 15 0,3 22 0,1 19 0,-3 15 0,-2 9 0,-2 7 0,-2 10 0,-2 15 0,-6 15 0,-4 11 0,-4 2 0,0-8 0,5-10 0,5-14 0,3-13 0,3-12 0,6-22 0,7-26 0,12-26 0,12-13 0,8 10 0,0 21 0,-7 27 0,-14 21 0,-11 20 0,-11 21 0,-11 21 0,-10 18 0,-10 11 0,-2-3 0,4-8 0,7-15 0,6-16 0,5-14 0,3-13 0,2-19 0,2-24 0,4-26 0,3-21 0,4-1 0,2 11 0,-1 18 0,-1 19 0,-2 12 0,-4 12 0,-2 11 0,-4 16 0,-7 15 0,-5 14 0,-4 4 0,0-1 0,2-8 0,0-9 0,3-12 0,3-11 0,4-9 0,2-8 0,7-13 0,7-17 0,7-16 0,3-9 0,-3 3 0,-5 14 0,-5 16 0,-3 16 0,-4 19 0,-9 19 0,-10 19 0,-7 11 0,-5 2 0,5-7 0,6-9 0,6-10 0,5-9 0,4-6 0,1-2 0,1-1 0,1-3 0,0-4 0,0-7 0,4-13 0,5-19 0,7-24 0,8-22 0,11-9 0,6 7 0,4 17 0,-4 21 0,-9 18 0,-10 10 0,-8 11 0,-8 12 0,-5 14 0,-9 17 0,-8 9 0,-6 5 0,-3-4 0,4-7 0,4-3 0,4-6 0,4-2 0,1-6 0,2-6 0,1-9 0,2-9 0,1-17 0,1-34 0,1-32 0,1 25 0,1-3 0,1 0 0,1 2 0,9-36 0,4 28 0,-1 34 0,-3 19 0,-5 22 0,-5 18 0,-8 16 0,-8 12 0,-8 6 0,-5 4 0,0-3 0,0-6 0,2-9 0,5-11 0,5-9 0,7-11 0,4-9 0,3-5 0,0-8 0,3-11 0,4-21 0,7-27 0,7-25 0,-8 39 0,2 0 0,17-38 0,1 23 0,-6 26 0,-8 23 0,-8 17 0,-7 18 0,-9 18 0,-7 15 0,-6 7 0,-3 3 0,2-2 0,1-5 0,2-4 0,3-6 0,2-5 0,3-10 0,1-10 0,2-13 0,1-19 0,2-26 0,1-27 0,2-29 0,3 36 0,4 0 0,3 0 0,4 1 0,5 1 0,3 4 0,28-30 0,-5 29 0,-12 22 0,-12 19 0,-8 10 0,-7 14 0,-3 13 0,-7 13 0,-5 12 0,-5 9 0,-4 8 0,1 2 0,3-2 0,3-5 0,3-13 0,0-11 0,2-16 0,1-12 0,1-10 0,1-12 0,1-15 0,1-20 0,0-21 0,2-13 0,7-6 0,9 7 0,6 15 0,2 19 0,-5 21 0,-6 15 0,-5 19 0,-5 17 0,-6 17 0,-8 10 0,-5 1 0,-3-2 0,3-4 0,2-5 0,4-3 0,2-6 0,3-6 0,1-6 0,0-8 0,1-7 0,-1-5 0,0-3 0,-2-10 0,0-19 0,0-27 0,1-15 0,2-2 0,2 15 0,1 23 0,1 15 0,1 17 0,0 14 0,-2 16 0,-3 18 0,-9 22 0,-8 19 0,-7 2 0,-1-12 0,4-23 0,8-23 0,6-15 0,4-11 0,3-9 0,3-12 0,5-15 0,4-15 0,4-13 0,5-8 0,7-3 0,8 0 0,5 10 0,0 10 0,-5 13 0,-6 11 0,-5 10 0,-7 10 0,-4 11 0,-4 14 0,-4 13 0,-3 12 0,-6 3 0,-5 1 0,-2-3 0,-2-6 0,4-7 0,3-10 0,3-9 0,1-7 0,-1-3 0,0-4 0,-3-6 0,-2-11 0,-1-9 0,-2-10 0,2-5 0,1 1 0,1 5 0,3 9 0,1 11 0,2 8 0,0 7 0,1 15 0,3 4 0,6 14 0,5-1 0,4 2 0,0-5 0,-3-4 0,-4-5 0,-5-6 0,-6-5 0,-8-4 0,-8-4 0,-5-7 0,-1-4 0,2-1 0,4 1 0,4 4 0,6 2 0,4 3 0,7 1 0,9 7 0,7 9 0,4 10 0,-2 8 0,-4-1 0,-6-7 0,-7-7 0,-9-8 0,-8-8 0,-6-9 0,-3-9 0,3-7 0,4-3 0,3 1 0,3 4 0,1 4 0,2 5 0,1 6 0,0 3 0,1 2 0,0 1 0,1 1 0,0 1 0,6 5 0,4 5 0,5 5 0,3 0 0,-4-2 0,-3-4 0,-4-3 0,-5-4 0,-7-2 0,-8-3 0,-6-3 0,-2-2 0,4-1 0,6 3 0,7 5 0,4 4 0,3 1 0,4 1 0,4 0 0,3 0 0,2 5 0,-3 3 0,-3 2 0,-3-3 0,-8-5 0,-7-6 0,-5-8 0,-3-7 0,4-2 0,5-1 0,7 4 0,9 2 0,7 4 0,12 1 0,14 2 0,8 5 0,5 5 0,-5 5 0,-13 2 0,-12-4 0,-14-4 0,-13-4 0,-10-7 0,-9-5 0,-5-4 0,0-3 0,2 0 0,1-3 0,0-1 0,1-2 0,3 2 0,5 6 0,9 5 0,10 7 0,9 8 0,6 9 0,2 7 0,-1 6 0,-1-1 0,-3-2 0,-3-7 0,-4-8 0,-5-7 0,-6-10 0,-11-10 0,-12-13 0,-11-13 0,-7-8 0,1 0 0,5 4 0,9 12 0,11 15 0,8 9 0,9 12 0,6 8 0,7 7 0,8 10 0,6 11 0,6 9 0,2 6 0,0-1 0,-7-10 0,-7-11 0,-8-13 0,-6-9 0,-3-4 0,-1-3 0,0-1 0,1 2 0,1 1 0,3 1 0,0-1 0,2 2 0,1 2 0,2 2 0,0 1 0,-3 0 0,-2-3 0,-3-2 0,-2-2 0,-1 0 0,-1 1 0,-1 2 0,-2 2 0,-6 1 0,-7-2 0,-9-3 0,-6-2 0,-6-2 0,-5-2 0,-4-1 0,0 0 0,3-1 0,8 2 0,8 0 0,9 2 0,6 0 0,5 0 0,2 0 0,2 0 0,10-1 0,1 0 0,9-2 0,-2-2 0,2-2 0,3 1 0,1 1 0,1 2 0,-3 0 0,-2 0 0,-5-1 0,-4-1 0,-3 1 0,-1 0 0,-1 0 0,1 1 0,0 1 0,0-1 0,2 2 0,3 1 0,3-1 0,0 1 0,0 0 0,-2 0 0,-3 0 0,-2 0 0,-1 1 0,-1 1 0,0 1 0,-1 1 0,0 0 0,0-1 0,0-1 0,0 0 0,0-1 0,0 1 0,0 0 0,-1 0 0,0-1 0,-1-1 0,-1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56.070"/>
    </inkml:context>
    <inkml:brush xml:id="br0">
      <inkml:brushProperty name="width" value="0.05" units="cm"/>
      <inkml:brushProperty name="height" value="0.05" units="cm"/>
    </inkml:brush>
  </inkml:definitions>
  <inkml:trace contextRef="#ctx0" brushRef="#br0">278 28 24575,'-9'0'0,"-2"0"0,-4 0 0,-2 0 0,-1 0 0,1 0 0,0 0 0,1 0 0,0 0 0,2 0 0,1 0 0,-1 0 0,-1 0 0,-1 0 0,-1 0 0,0-2 0,2-3 0,4-4 0,5 4 0,3-1 0</inkml:trace>
</inkml:ink>
</file>

<file path=ppt/media/image1.png>
</file>

<file path=ppt/media/image10.png>
</file>

<file path=ppt/media/image11.jpe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2/21/24</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3940803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934936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181291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143468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52301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065884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51542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774525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748179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955002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2/21/24</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0303642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900">
                <a:solidFill>
                  <a:schemeClr val="tx1"/>
                </a:solidFill>
              </a:defRPr>
            </a:lvl1pPr>
          </a:lstStyle>
          <a:p>
            <a:fld id="{F4D57BDD-E64A-4D27-8978-82FFCA18A12C}" type="datetimeFigureOut">
              <a:rPr lang="en-US" smtClean="0"/>
              <a:pPr/>
              <a:t>2/21/24</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8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36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675411131"/>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1" r:id="rId10"/>
    <p:sldLayoutId id="214748371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4.png"/><Relationship Id="rId12" Type="http://schemas.openxmlformats.org/officeDocument/2006/relationships/customXml" Target="../ink/ink5.xml"/><Relationship Id="rId2" Type="http://schemas.openxmlformats.org/officeDocument/2006/relationships/image" Target="../media/image1.png"/><Relationship Id="rId16"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customXml" Target="../ink/ink2.xml"/><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8.png"/><Relationship Id="rId10" Type="http://schemas.openxmlformats.org/officeDocument/2006/relationships/customXml" Target="../ink/ink4.xml"/><Relationship Id="rId4" Type="http://schemas.openxmlformats.org/officeDocument/2006/relationships/customXml" Target="../ink/ink1.xml"/><Relationship Id="rId9" Type="http://schemas.openxmlformats.org/officeDocument/2006/relationships/image" Target="../media/image5.png"/><Relationship Id="rId14" Type="http://schemas.openxmlformats.org/officeDocument/2006/relationships/customXml" Target="../ink/ink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6" name="Rectangle 1035">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Confused Robot | Marketing Machine">
            <a:extLst>
              <a:ext uri="{FF2B5EF4-FFF2-40B4-BE49-F238E27FC236}">
                <a16:creationId xmlns:a16="http://schemas.microsoft.com/office/drawing/2014/main" id="{6A06AFA4-F754-788B-0B66-541DA71E937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04394" y="1739354"/>
            <a:ext cx="3038847" cy="2727366"/>
          </a:xfrm>
          <a:prstGeom prst="rect">
            <a:avLst/>
          </a:prstGeom>
          <a:noFill/>
          <a:extLst>
            <a:ext uri="{909E8E84-426E-40DD-AFC4-6F175D3DCCD1}">
              <a14:hiddenFill xmlns:a14="http://schemas.microsoft.com/office/drawing/2010/main">
                <a:solidFill>
                  <a:srgbClr val="FFFFFF"/>
                </a:solidFill>
              </a14:hiddenFill>
            </a:ext>
          </a:extLst>
        </p:spPr>
      </p:pic>
      <p:grpSp>
        <p:nvGrpSpPr>
          <p:cNvPr id="1038" name="Group 1037">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1039" name="Freeform: Shape 1038">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0" name="Freeform: Shape 1039">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2B9A3F25-1EF1-383A-C119-D4FF4E8C3B65}"/>
              </a:ext>
            </a:extLst>
          </p:cNvPr>
          <p:cNvSpPr>
            <a:spLocks noGrp="1"/>
          </p:cNvSpPr>
          <p:nvPr>
            <p:ph type="ctrTitle"/>
          </p:nvPr>
        </p:nvSpPr>
        <p:spPr>
          <a:xfrm>
            <a:off x="762000" y="782595"/>
            <a:ext cx="5334000" cy="2727367"/>
          </a:xfrm>
        </p:spPr>
        <p:txBody>
          <a:bodyPr vert="horz" lIns="91440" tIns="45720" rIns="91440" bIns="45720" rtlCol="0">
            <a:normAutofit/>
          </a:bodyPr>
          <a:lstStyle/>
          <a:p>
            <a:pPr algn="l"/>
            <a:r>
              <a:rPr lang="en-US" sz="8000" kern="1200" dirty="0">
                <a:latin typeface="+mj-lt"/>
                <a:ea typeface="+mj-ea"/>
                <a:cs typeface="+mj-cs"/>
              </a:rPr>
              <a:t>SCI 11</a:t>
            </a:r>
          </a:p>
        </p:txBody>
      </p:sp>
      <mc:AlternateContent xmlns:mc="http://schemas.openxmlformats.org/markup-compatibility/2006" xmlns:p14="http://schemas.microsoft.com/office/powerpoint/2010/main">
        <mc:Choice Requires="p14">
          <p:contentPart p14:bwMode="auto" r:id="rId4">
            <p14:nvContentPartPr>
              <p14:cNvPr id="16" name="Ink 15">
                <a:extLst>
                  <a:ext uri="{FF2B5EF4-FFF2-40B4-BE49-F238E27FC236}">
                    <a16:creationId xmlns:a16="http://schemas.microsoft.com/office/drawing/2014/main" id="{8CFB718A-2390-DB3B-8F83-05EA50606446}"/>
                  </a:ext>
                </a:extLst>
              </p14:cNvPr>
              <p14:cNvContentPartPr/>
              <p14:nvPr/>
            </p14:nvContentPartPr>
            <p14:xfrm>
              <a:off x="6239374" y="2216150"/>
              <a:ext cx="272160" cy="214560"/>
            </p14:xfrm>
          </p:contentPart>
        </mc:Choice>
        <mc:Fallback xmlns="">
          <p:pic>
            <p:nvPicPr>
              <p:cNvPr id="16" name="Ink 15">
                <a:extLst>
                  <a:ext uri="{FF2B5EF4-FFF2-40B4-BE49-F238E27FC236}">
                    <a16:creationId xmlns:a16="http://schemas.microsoft.com/office/drawing/2014/main" id="{8CFB718A-2390-DB3B-8F83-05EA50606446}"/>
                  </a:ext>
                </a:extLst>
              </p:cNvPr>
              <p:cNvPicPr/>
              <p:nvPr/>
            </p:nvPicPr>
            <p:blipFill>
              <a:blip r:embed="rId5"/>
              <a:stretch>
                <a:fillRect/>
              </a:stretch>
            </p:blipFill>
            <p:spPr>
              <a:xfrm>
                <a:off x="6230374" y="2207150"/>
                <a:ext cx="289800" cy="232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7" name="Ink 16">
                <a:extLst>
                  <a:ext uri="{FF2B5EF4-FFF2-40B4-BE49-F238E27FC236}">
                    <a16:creationId xmlns:a16="http://schemas.microsoft.com/office/drawing/2014/main" id="{E23491DB-795E-0645-5C89-8F545EC4A927}"/>
                  </a:ext>
                </a:extLst>
              </p14:cNvPr>
              <p14:cNvContentPartPr/>
              <p14:nvPr/>
            </p14:nvContentPartPr>
            <p14:xfrm>
              <a:off x="6207625" y="2609220"/>
              <a:ext cx="107640" cy="15840"/>
            </p14:xfrm>
          </p:contentPart>
        </mc:Choice>
        <mc:Fallback xmlns="">
          <p:pic>
            <p:nvPicPr>
              <p:cNvPr id="17" name="Ink 16">
                <a:extLst>
                  <a:ext uri="{FF2B5EF4-FFF2-40B4-BE49-F238E27FC236}">
                    <a16:creationId xmlns:a16="http://schemas.microsoft.com/office/drawing/2014/main" id="{E23491DB-795E-0645-5C89-8F545EC4A927}"/>
                  </a:ext>
                </a:extLst>
              </p:cNvPr>
              <p:cNvPicPr/>
              <p:nvPr/>
            </p:nvPicPr>
            <p:blipFill>
              <a:blip r:embed="rId7"/>
              <a:stretch>
                <a:fillRect/>
              </a:stretch>
            </p:blipFill>
            <p:spPr>
              <a:xfrm>
                <a:off x="6198985" y="2600220"/>
                <a:ext cx="125280" cy="334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8" name="Ink 17">
                <a:extLst>
                  <a:ext uri="{FF2B5EF4-FFF2-40B4-BE49-F238E27FC236}">
                    <a16:creationId xmlns:a16="http://schemas.microsoft.com/office/drawing/2014/main" id="{DCC0A78B-0086-6196-1E1A-6CF631A5EBCE}"/>
                  </a:ext>
                </a:extLst>
              </p14:cNvPr>
              <p14:cNvContentPartPr/>
              <p14:nvPr/>
            </p14:nvContentPartPr>
            <p14:xfrm>
              <a:off x="6215545" y="2571420"/>
              <a:ext cx="443880" cy="64080"/>
            </p14:xfrm>
          </p:contentPart>
        </mc:Choice>
        <mc:Fallback xmlns="">
          <p:pic>
            <p:nvPicPr>
              <p:cNvPr id="18" name="Ink 17">
                <a:extLst>
                  <a:ext uri="{FF2B5EF4-FFF2-40B4-BE49-F238E27FC236}">
                    <a16:creationId xmlns:a16="http://schemas.microsoft.com/office/drawing/2014/main" id="{DCC0A78B-0086-6196-1E1A-6CF631A5EBCE}"/>
                  </a:ext>
                </a:extLst>
              </p:cNvPr>
              <p:cNvPicPr/>
              <p:nvPr/>
            </p:nvPicPr>
            <p:blipFill>
              <a:blip r:embed="rId9"/>
              <a:stretch>
                <a:fillRect/>
              </a:stretch>
            </p:blipFill>
            <p:spPr>
              <a:xfrm>
                <a:off x="6206905" y="2562420"/>
                <a:ext cx="461520" cy="817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9" name="Ink 18">
                <a:extLst>
                  <a:ext uri="{FF2B5EF4-FFF2-40B4-BE49-F238E27FC236}">
                    <a16:creationId xmlns:a16="http://schemas.microsoft.com/office/drawing/2014/main" id="{7D183CAB-63CC-9B8C-C48C-FD1BEB3FF46A}"/>
                  </a:ext>
                </a:extLst>
              </p14:cNvPr>
              <p14:cNvContentPartPr/>
              <p14:nvPr/>
            </p14:nvContentPartPr>
            <p14:xfrm>
              <a:off x="6422545" y="2443980"/>
              <a:ext cx="283320" cy="151200"/>
            </p14:xfrm>
          </p:contentPart>
        </mc:Choice>
        <mc:Fallback xmlns="">
          <p:pic>
            <p:nvPicPr>
              <p:cNvPr id="19" name="Ink 18">
                <a:extLst>
                  <a:ext uri="{FF2B5EF4-FFF2-40B4-BE49-F238E27FC236}">
                    <a16:creationId xmlns:a16="http://schemas.microsoft.com/office/drawing/2014/main" id="{7D183CAB-63CC-9B8C-C48C-FD1BEB3FF46A}"/>
                  </a:ext>
                </a:extLst>
              </p:cNvPr>
              <p:cNvPicPr/>
              <p:nvPr/>
            </p:nvPicPr>
            <p:blipFill>
              <a:blip r:embed="rId11"/>
              <a:stretch>
                <a:fillRect/>
              </a:stretch>
            </p:blipFill>
            <p:spPr>
              <a:xfrm>
                <a:off x="6413545" y="2435340"/>
                <a:ext cx="300960" cy="168840"/>
              </a:xfrm>
              <a:prstGeom prst="rect">
                <a:avLst/>
              </a:prstGeom>
            </p:spPr>
          </p:pic>
        </mc:Fallback>
      </mc:AlternateContent>
      <p:grpSp>
        <p:nvGrpSpPr>
          <p:cNvPr id="31" name="Group 30">
            <a:extLst>
              <a:ext uri="{FF2B5EF4-FFF2-40B4-BE49-F238E27FC236}">
                <a16:creationId xmlns:a16="http://schemas.microsoft.com/office/drawing/2014/main" id="{4BAFB913-A152-4734-C271-672541D008C4}"/>
              </a:ext>
            </a:extLst>
          </p:cNvPr>
          <p:cNvGrpSpPr/>
          <p:nvPr/>
        </p:nvGrpSpPr>
        <p:grpSpPr>
          <a:xfrm>
            <a:off x="6284305" y="2173715"/>
            <a:ext cx="366840" cy="395280"/>
            <a:chOff x="6284305" y="2173715"/>
            <a:chExt cx="366840" cy="395280"/>
          </a:xfrm>
        </p:grpSpPr>
        <mc:AlternateContent xmlns:mc="http://schemas.openxmlformats.org/markup-compatibility/2006" xmlns:p14="http://schemas.microsoft.com/office/powerpoint/2010/main">
          <mc:Choice Requires="p14">
            <p:contentPart p14:bwMode="auto" r:id="rId12">
              <p14:nvContentPartPr>
                <p14:cNvPr id="21" name="Ink 20">
                  <a:extLst>
                    <a:ext uri="{FF2B5EF4-FFF2-40B4-BE49-F238E27FC236}">
                      <a16:creationId xmlns:a16="http://schemas.microsoft.com/office/drawing/2014/main" id="{90F131BA-8520-734F-2C78-0A90D8464B3C}"/>
                    </a:ext>
                  </a:extLst>
                </p14:cNvPr>
                <p14:cNvContentPartPr/>
                <p14:nvPr/>
              </p14:nvContentPartPr>
              <p14:xfrm>
                <a:off x="6284305" y="2173715"/>
                <a:ext cx="366840" cy="338760"/>
              </p14:xfrm>
            </p:contentPart>
          </mc:Choice>
          <mc:Fallback xmlns="">
            <p:pic>
              <p:nvPicPr>
                <p:cNvPr id="21" name="Ink 20">
                  <a:extLst>
                    <a:ext uri="{FF2B5EF4-FFF2-40B4-BE49-F238E27FC236}">
                      <a16:creationId xmlns:a16="http://schemas.microsoft.com/office/drawing/2014/main" id="{90F131BA-8520-734F-2C78-0A90D8464B3C}"/>
                    </a:ext>
                  </a:extLst>
                </p:cNvPr>
                <p:cNvPicPr/>
                <p:nvPr/>
              </p:nvPicPr>
              <p:blipFill>
                <a:blip r:embed="rId13"/>
                <a:stretch>
                  <a:fillRect/>
                </a:stretch>
              </p:blipFill>
              <p:spPr>
                <a:xfrm>
                  <a:off x="6275665" y="2164715"/>
                  <a:ext cx="384480" cy="3564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3" name="Ink 22">
                  <a:extLst>
                    <a:ext uri="{FF2B5EF4-FFF2-40B4-BE49-F238E27FC236}">
                      <a16:creationId xmlns:a16="http://schemas.microsoft.com/office/drawing/2014/main" id="{25DA4087-4E91-5121-5401-BF8D4217B69F}"/>
                    </a:ext>
                  </a:extLst>
                </p14:cNvPr>
                <p14:cNvContentPartPr/>
                <p14:nvPr/>
              </p14:nvContentPartPr>
              <p14:xfrm>
                <a:off x="6521185" y="2558915"/>
                <a:ext cx="100080" cy="10080"/>
              </p14:xfrm>
            </p:contentPart>
          </mc:Choice>
          <mc:Fallback xmlns="">
            <p:pic>
              <p:nvPicPr>
                <p:cNvPr id="23" name="Ink 22">
                  <a:extLst>
                    <a:ext uri="{FF2B5EF4-FFF2-40B4-BE49-F238E27FC236}">
                      <a16:creationId xmlns:a16="http://schemas.microsoft.com/office/drawing/2014/main" id="{25DA4087-4E91-5121-5401-BF8D4217B69F}"/>
                    </a:ext>
                  </a:extLst>
                </p:cNvPr>
                <p:cNvPicPr/>
                <p:nvPr/>
              </p:nvPicPr>
              <p:blipFill>
                <a:blip r:embed="rId15"/>
                <a:stretch>
                  <a:fillRect/>
                </a:stretch>
              </p:blipFill>
              <p:spPr>
                <a:xfrm>
                  <a:off x="6512545" y="2550275"/>
                  <a:ext cx="117720" cy="27720"/>
                </a:xfrm>
                <a:prstGeom prst="rect">
                  <a:avLst/>
                </a:prstGeom>
              </p:spPr>
            </p:pic>
          </mc:Fallback>
        </mc:AlternateContent>
      </p:grpSp>
      <p:sp>
        <p:nvSpPr>
          <p:cNvPr id="10" name="Extract 9">
            <a:extLst>
              <a:ext uri="{FF2B5EF4-FFF2-40B4-BE49-F238E27FC236}">
                <a16:creationId xmlns:a16="http://schemas.microsoft.com/office/drawing/2014/main" id="{E7679578-8D58-4FDE-B2EB-C51B2875E172}"/>
              </a:ext>
            </a:extLst>
          </p:cNvPr>
          <p:cNvSpPr/>
          <p:nvPr/>
        </p:nvSpPr>
        <p:spPr>
          <a:xfrm rot="16961308">
            <a:off x="6263167" y="979111"/>
            <a:ext cx="2607746" cy="4279280"/>
          </a:xfrm>
          <a:prstGeom prst="flowChartExtract">
            <a:avLst/>
          </a:prstGeom>
          <a:pattFill prst="pct90">
            <a:fgClr>
              <a:schemeClr val="bg1"/>
            </a:fgClr>
            <a:bgClr>
              <a:srgbClr val="00B050"/>
            </a:bgClr>
          </a:pattFill>
          <a:ln>
            <a:solidFill>
              <a:schemeClr val="bg1">
                <a:alpha val="4300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8" name="Picture 4" descr="Cartoon Dog PNG, Vector, PSD, and Clipart With Transparent Background for  Free Download | Pngtree">
            <a:extLst>
              <a:ext uri="{FF2B5EF4-FFF2-40B4-BE49-F238E27FC236}">
                <a16:creationId xmlns:a16="http://schemas.microsoft.com/office/drawing/2014/main" id="{280C02B0-C91F-EC17-9D33-9F9F628FF2D2}"/>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823659" y="2546143"/>
            <a:ext cx="1820955" cy="1820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2267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0AF54-DE51-DAE8-E888-48F2ED73F804}"/>
              </a:ext>
            </a:extLst>
          </p:cNvPr>
          <p:cNvSpPr>
            <a:spLocks noGrp="1"/>
          </p:cNvSpPr>
          <p:nvPr>
            <p:ph type="title"/>
          </p:nvPr>
        </p:nvSpPr>
        <p:spPr>
          <a:xfrm>
            <a:off x="0" y="0"/>
            <a:ext cx="1020501" cy="246927"/>
          </a:xfrm>
        </p:spPr>
        <p:txBody>
          <a:bodyPr>
            <a:normAutofit fontScale="90000"/>
          </a:bodyPr>
          <a:lstStyle/>
          <a:p>
            <a:r>
              <a:rPr lang="en-US" sz="1400" dirty="0">
                <a:latin typeface="Arial" panose="020B0604020202020204" pitchFamily="34" charset="0"/>
                <a:cs typeface="Arial" panose="020B0604020202020204" pitchFamily="34" charset="0"/>
              </a:rPr>
              <a:t>Ellis Dann</a:t>
            </a:r>
          </a:p>
        </p:txBody>
      </p:sp>
      <p:sp>
        <p:nvSpPr>
          <p:cNvPr id="5" name="TextBox 4">
            <a:extLst>
              <a:ext uri="{FF2B5EF4-FFF2-40B4-BE49-F238E27FC236}">
                <a16:creationId xmlns:a16="http://schemas.microsoft.com/office/drawing/2014/main" id="{938AECD9-4B8E-C110-43FC-3A0C62253C13}"/>
              </a:ext>
            </a:extLst>
          </p:cNvPr>
          <p:cNvSpPr txBox="1"/>
          <p:nvPr/>
        </p:nvSpPr>
        <p:spPr>
          <a:xfrm>
            <a:off x="170726" y="509815"/>
            <a:ext cx="6105644" cy="369332"/>
          </a:xfrm>
          <a:prstGeom prst="rect">
            <a:avLst/>
          </a:prstGeom>
          <a:noFill/>
        </p:spPr>
        <p:txBody>
          <a:bodyPr wrap="square">
            <a:spAutoFit/>
          </a:bodyPr>
          <a:lstStyle/>
          <a:p>
            <a:r>
              <a:rPr lang="en-GB" dirty="0"/>
              <a:t>The Project Idea</a:t>
            </a:r>
            <a:endParaRPr lang="en-US" dirty="0"/>
          </a:p>
        </p:txBody>
      </p:sp>
      <p:sp>
        <p:nvSpPr>
          <p:cNvPr id="8" name="Content Placeholder 2">
            <a:extLst>
              <a:ext uri="{FF2B5EF4-FFF2-40B4-BE49-F238E27FC236}">
                <a16:creationId xmlns:a16="http://schemas.microsoft.com/office/drawing/2014/main" id="{92854F71-17FF-F829-6557-7D87C2DF4421}"/>
              </a:ext>
            </a:extLst>
          </p:cNvPr>
          <p:cNvSpPr>
            <a:spLocks noGrp="1"/>
          </p:cNvSpPr>
          <p:nvPr>
            <p:ph idx="1"/>
          </p:nvPr>
        </p:nvSpPr>
        <p:spPr>
          <a:xfrm>
            <a:off x="510250" y="1362637"/>
            <a:ext cx="10515600" cy="4351338"/>
          </a:xfrm>
        </p:spPr>
        <p:txBody>
          <a:bodyPr>
            <a:normAutofit fontScale="62500" lnSpcReduction="20000"/>
          </a:bodyPr>
          <a:lstStyle/>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The idea for our project is to develop an AI to accurately identify dog breeds.</a:t>
            </a:r>
          </a:p>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The primary milestones for the project include:</a:t>
            </a:r>
          </a:p>
          <a:p>
            <a:pPr lvl="1" algn="just">
              <a:lnSpc>
                <a:spcPct val="115000"/>
              </a:lnSpc>
              <a:spcAft>
                <a:spcPts val="600"/>
              </a:spcAft>
            </a:pPr>
            <a:r>
              <a:rPr lang="en-GB" sz="2000" dirty="0">
                <a:effectLst/>
                <a:latin typeface="Calibri" panose="020F0502020204030204" pitchFamily="34" charset="0"/>
                <a:ea typeface="Times New Roman" panose="02020603050405020304" pitchFamily="18" charset="0"/>
                <a:cs typeface="Times New Roman" panose="02020603050405020304" pitchFamily="18" charset="0"/>
              </a:rPr>
              <a:t> Finding an appropriate dataset that we can use to train the AI </a:t>
            </a:r>
          </a:p>
          <a:p>
            <a:pPr lvl="1" algn="just">
              <a:lnSpc>
                <a:spcPct val="115000"/>
              </a:lnSpc>
              <a:spcAft>
                <a:spcPts val="600"/>
              </a:spcAft>
            </a:pPr>
            <a:r>
              <a:rPr lang="en-GB" sz="2000" dirty="0">
                <a:effectLst/>
                <a:latin typeface="Calibri" panose="020F0502020204030204" pitchFamily="34" charset="0"/>
                <a:ea typeface="Times New Roman" panose="02020603050405020304" pitchFamily="18" charset="0"/>
                <a:cs typeface="Times New Roman" panose="02020603050405020304" pitchFamily="18" charset="0"/>
              </a:rPr>
              <a:t>Using the appropriate algorithms as well as the dataset we found to train the AI </a:t>
            </a:r>
          </a:p>
          <a:p>
            <a:pPr lvl="1" algn="just">
              <a:lnSpc>
                <a:spcPct val="115000"/>
              </a:lnSpc>
              <a:spcAft>
                <a:spcPts val="600"/>
              </a:spcAft>
            </a:pPr>
            <a:r>
              <a:rPr lang="en-GB" sz="2000" dirty="0">
                <a:latin typeface="Calibri" panose="020F0502020204030204" pitchFamily="34" charset="0"/>
                <a:ea typeface="Times New Roman" panose="02020603050405020304" pitchFamily="18" charset="0"/>
                <a:cs typeface="Times New Roman" panose="02020603050405020304" pitchFamily="18" charset="0"/>
              </a:rPr>
              <a:t>C</a:t>
            </a:r>
            <a:r>
              <a:rPr lang="en-GB" sz="2000" dirty="0">
                <a:effectLst/>
                <a:latin typeface="Calibri" panose="020F0502020204030204" pitchFamily="34" charset="0"/>
                <a:ea typeface="Times New Roman" panose="02020603050405020304" pitchFamily="18" charset="0"/>
                <a:cs typeface="Times New Roman" panose="02020603050405020304" pitchFamily="18" charset="0"/>
              </a:rPr>
              <a:t>reating a simple and easy to understand user interface for our users and finally</a:t>
            </a:r>
          </a:p>
          <a:p>
            <a:pPr lvl="1" algn="just">
              <a:lnSpc>
                <a:spcPct val="115000"/>
              </a:lnSpc>
              <a:spcAft>
                <a:spcPts val="600"/>
              </a:spcAft>
            </a:pPr>
            <a:r>
              <a:rPr lang="en-GB" sz="2000" dirty="0">
                <a:latin typeface="Calibri" panose="020F0502020204030204" pitchFamily="34" charset="0"/>
                <a:ea typeface="Times New Roman" panose="02020603050405020304" pitchFamily="18" charset="0"/>
                <a:cs typeface="Times New Roman" panose="02020603050405020304" pitchFamily="18" charset="0"/>
              </a:rPr>
              <a:t>Remove bugs and optimise</a:t>
            </a:r>
            <a:r>
              <a:rPr lang="en-GB"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SimSun" panose="02010600030101010101" pitchFamily="2" charset="-122"/>
              <a:cs typeface="Times New Roman" panose="02020603050405020304" pitchFamily="18" charset="0"/>
            </a:endParaRPr>
          </a:p>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To find an appropriate dataset we plan on searching through various websites such as </a:t>
            </a:r>
            <a:r>
              <a:rPr lang="en-GB" sz="2200" dirty="0" err="1">
                <a:effectLst/>
                <a:latin typeface="Calibri" panose="020F0502020204030204" pitchFamily="34" charset="0"/>
                <a:ea typeface="Times New Roman" panose="02020603050405020304" pitchFamily="18" charset="0"/>
                <a:cs typeface="Times New Roman" panose="02020603050405020304" pitchFamily="18" charset="0"/>
              </a:rPr>
              <a:t>Roboflow</a:t>
            </a: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 and Kaggle until we find a comprehensible dataset with multiple pictures of various dog breeds for us to use. This should be the simplest of all the milestones to achieve.</a:t>
            </a:r>
            <a:endParaRPr lang="en-GB" sz="2200" dirty="0">
              <a:effectLst/>
              <a:latin typeface="Calibri" panose="020F0502020204030204" pitchFamily="34" charset="0"/>
              <a:ea typeface="SimSun" panose="02010600030101010101" pitchFamily="2" charset="-122"/>
              <a:cs typeface="Times New Roman" panose="02020603050405020304" pitchFamily="18" charset="0"/>
            </a:endParaRPr>
          </a:p>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To train the AI we first need to do research into the potential libraries that we could use for the machine learning such as TensorFlow and then learn how to leverage these libraries to train our own AI.</a:t>
            </a:r>
            <a:endParaRPr lang="en-GB" sz="2200" dirty="0">
              <a:effectLst/>
              <a:latin typeface="Calibri" panose="020F0502020204030204" pitchFamily="34" charset="0"/>
              <a:ea typeface="SimSun" panose="02010600030101010101" pitchFamily="2" charset="-122"/>
              <a:cs typeface="Times New Roman" panose="02020603050405020304" pitchFamily="18" charset="0"/>
            </a:endParaRPr>
          </a:p>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To develop a user interface, we will use the python library </a:t>
            </a:r>
            <a:r>
              <a:rPr lang="en-GB" sz="2200" dirty="0" err="1">
                <a:effectLst/>
                <a:latin typeface="Calibri" panose="020F0502020204030204" pitchFamily="34" charset="0"/>
                <a:ea typeface="Times New Roman" panose="02020603050405020304" pitchFamily="18" charset="0"/>
                <a:cs typeface="Times New Roman" panose="02020603050405020304" pitchFamily="18" charset="0"/>
              </a:rPr>
              <a:t>Tkinter</a:t>
            </a: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 The primary feature that needs to be included in the UI to make it simple to users is an image upload feature.</a:t>
            </a:r>
            <a:endParaRPr lang="en-GB" sz="2200" dirty="0">
              <a:effectLst/>
              <a:latin typeface="Calibri" panose="020F0502020204030204" pitchFamily="34" charset="0"/>
              <a:ea typeface="SimSun" panose="02010600030101010101" pitchFamily="2" charset="-122"/>
              <a:cs typeface="Times New Roman" panose="02020603050405020304" pitchFamily="18" charset="0"/>
            </a:endParaRPr>
          </a:p>
          <a:p>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To ensure accuracy and reliability we will continue testing and training our AI whilst making changes to optimise it. We will also vigorously test the UI to remove any bugs and ensure reliability for our users.</a:t>
            </a:r>
            <a:endParaRPr lang="en-GB" sz="3200" dirty="0"/>
          </a:p>
        </p:txBody>
      </p:sp>
    </p:spTree>
    <p:extLst>
      <p:ext uri="{BB962C8B-B14F-4D97-AF65-F5344CB8AC3E}">
        <p14:creationId xmlns:p14="http://schemas.microsoft.com/office/powerpoint/2010/main" val="3215960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3A3874D-DC57-2908-4507-EA699A9A0776}"/>
              </a:ext>
            </a:extLst>
          </p:cNvPr>
          <p:cNvSpPr>
            <a:spLocks noGrp="1"/>
          </p:cNvSpPr>
          <p:nvPr>
            <p:ph type="title"/>
          </p:nvPr>
        </p:nvSpPr>
        <p:spPr>
          <a:xfrm>
            <a:off x="0" y="0"/>
            <a:ext cx="1250066" cy="277792"/>
          </a:xfrm>
        </p:spPr>
        <p:txBody>
          <a:bodyPr>
            <a:normAutofit fontScale="90000"/>
          </a:bodyPr>
          <a:lstStyle/>
          <a:p>
            <a:r>
              <a:rPr lang="en-US" sz="1400" dirty="0">
                <a:latin typeface="Arial" panose="020B0604020202020204" pitchFamily="34" charset="0"/>
                <a:cs typeface="Arial" panose="020B0604020202020204" pitchFamily="34" charset="0"/>
              </a:rPr>
              <a:t>Joseph Kemp</a:t>
            </a:r>
          </a:p>
        </p:txBody>
      </p:sp>
      <p:sp>
        <p:nvSpPr>
          <p:cNvPr id="2" name="Content Placeholder 2">
            <a:extLst>
              <a:ext uri="{FF2B5EF4-FFF2-40B4-BE49-F238E27FC236}">
                <a16:creationId xmlns:a16="http://schemas.microsoft.com/office/drawing/2014/main" id="{345F3B3D-3E59-3769-08C3-5682512FFBBF}"/>
              </a:ext>
            </a:extLst>
          </p:cNvPr>
          <p:cNvSpPr>
            <a:spLocks noGrp="1"/>
          </p:cNvSpPr>
          <p:nvPr>
            <p:ph idx="1"/>
          </p:nvPr>
        </p:nvSpPr>
        <p:spPr>
          <a:xfrm>
            <a:off x="510250" y="1362637"/>
            <a:ext cx="10515600" cy="4351338"/>
          </a:xfrm>
        </p:spPr>
        <p:txBody>
          <a:bodyPr>
            <a:normAutofit/>
          </a:bodyPr>
          <a:lstStyle/>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There are many practical applications of our application, such as, use in the veterinary field. For  example, it can be used to identify dogs when they have been admitted to the vet and the owner is not 100% sure on the breed. This could be crucial as different breeds have different reactions to some medication. Our application would allow for vets to be sure to administer the correct medication to every dog. The app can also be used in veterinary training. This is by training students to better identify dogs by using random images and outputting the answer after they’ve guessed. </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Pet stores, groomers and trainers could also use it to identify what dog they are selling/providing a service for. As well as this dog shelters could use it to identify stays and get them the correct help that they could desperately need.</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It could also be used in various competitions so that the registration process is more streamlined, and the wrong dog isn’t put into the wrong competition. Ensuring a level playing field.</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It can even be used by the government to check whether a dog is a breed that is illegal in that country.</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6B9A97B1-EC05-A8BB-F106-BDC404EC4234}"/>
              </a:ext>
            </a:extLst>
          </p:cNvPr>
          <p:cNvSpPr txBox="1"/>
          <p:nvPr/>
        </p:nvSpPr>
        <p:spPr>
          <a:xfrm>
            <a:off x="170726" y="509815"/>
            <a:ext cx="6105644" cy="369332"/>
          </a:xfrm>
          <a:prstGeom prst="rect">
            <a:avLst/>
          </a:prstGeom>
          <a:noFill/>
        </p:spPr>
        <p:txBody>
          <a:bodyPr wrap="square">
            <a:spAutoFit/>
          </a:bodyPr>
          <a:lstStyle/>
          <a:p>
            <a:r>
              <a:rPr lang="en-GB" dirty="0"/>
              <a:t>The Applications</a:t>
            </a:r>
            <a:endParaRPr lang="en-US" dirty="0"/>
          </a:p>
        </p:txBody>
      </p:sp>
      <p:pic>
        <p:nvPicPr>
          <p:cNvPr id="1026" name="Picture 2" descr="Drove Vets">
            <a:extLst>
              <a:ext uri="{FF2B5EF4-FFF2-40B4-BE49-F238E27FC236}">
                <a16:creationId xmlns:a16="http://schemas.microsoft.com/office/drawing/2014/main" id="{F34EB7CE-112D-9A9F-FAFA-607F723983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6150" y="4407408"/>
            <a:ext cx="156790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ow government works - GOV.UK">
            <a:extLst>
              <a:ext uri="{FF2B5EF4-FFF2-40B4-BE49-F238E27FC236}">
                <a16:creationId xmlns:a16="http://schemas.microsoft.com/office/drawing/2014/main" id="{CE1466D5-5288-7333-17AF-F1E932FCBB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7039" y="4649660"/>
            <a:ext cx="2290762" cy="15271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Long Does It Take To Become A Dog Groomer?">
            <a:extLst>
              <a:ext uri="{FF2B5EF4-FFF2-40B4-BE49-F238E27FC236}">
                <a16:creationId xmlns:a16="http://schemas.microsoft.com/office/drawing/2014/main" id="{4BF46BD0-F446-F28F-8A2E-5965CD9471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72496" y="4649659"/>
            <a:ext cx="2290762" cy="15271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31B4E80-79A7-CF7D-736C-29B84B381341}"/>
              </a:ext>
            </a:extLst>
          </p:cNvPr>
          <p:cNvPicPr>
            <a:picLocks noChangeAspect="1"/>
          </p:cNvPicPr>
          <p:nvPr/>
        </p:nvPicPr>
        <p:blipFill>
          <a:blip r:embed="rId5"/>
          <a:stretch>
            <a:fillRect/>
          </a:stretch>
        </p:blipFill>
        <p:spPr>
          <a:xfrm>
            <a:off x="8277680" y="4680230"/>
            <a:ext cx="2224024" cy="1466031"/>
          </a:xfrm>
          <a:prstGeom prst="rect">
            <a:avLst/>
          </a:prstGeom>
        </p:spPr>
      </p:pic>
    </p:spTree>
    <p:extLst>
      <p:ext uri="{BB962C8B-B14F-4D97-AF65-F5344CB8AC3E}">
        <p14:creationId xmlns:p14="http://schemas.microsoft.com/office/powerpoint/2010/main" val="1436055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9912986-7274-B63D-C061-20807AFD5097}"/>
              </a:ext>
            </a:extLst>
          </p:cNvPr>
          <p:cNvSpPr>
            <a:spLocks noGrp="1"/>
          </p:cNvSpPr>
          <p:nvPr>
            <p:ph type="title"/>
          </p:nvPr>
        </p:nvSpPr>
        <p:spPr>
          <a:xfrm>
            <a:off x="0" y="0"/>
            <a:ext cx="1250066" cy="277792"/>
          </a:xfrm>
        </p:spPr>
        <p:txBody>
          <a:bodyPr>
            <a:normAutofit fontScale="90000"/>
          </a:bodyPr>
          <a:lstStyle/>
          <a:p>
            <a:r>
              <a:rPr lang="en-US" sz="1400" dirty="0">
                <a:latin typeface="Arial" panose="020B0604020202020204" pitchFamily="34" charset="0"/>
                <a:cs typeface="Arial" panose="020B0604020202020204" pitchFamily="34" charset="0"/>
              </a:rPr>
              <a:t>Daniel Arnold</a:t>
            </a:r>
          </a:p>
        </p:txBody>
      </p:sp>
      <p:sp>
        <p:nvSpPr>
          <p:cNvPr id="9" name="TextBox 8">
            <a:extLst>
              <a:ext uri="{FF2B5EF4-FFF2-40B4-BE49-F238E27FC236}">
                <a16:creationId xmlns:a16="http://schemas.microsoft.com/office/drawing/2014/main" id="{1308891F-048F-F4F9-9821-CD8A91009850}"/>
              </a:ext>
            </a:extLst>
          </p:cNvPr>
          <p:cNvSpPr txBox="1"/>
          <p:nvPr/>
        </p:nvSpPr>
        <p:spPr>
          <a:xfrm>
            <a:off x="711776" y="1197391"/>
            <a:ext cx="8463986" cy="4370427"/>
          </a:xfrm>
          <a:prstGeom prst="rect">
            <a:avLst/>
          </a:prstGeom>
          <a:noFill/>
        </p:spPr>
        <p:txBody>
          <a:bodyPr wrap="square">
            <a:spAutoFit/>
          </a:bodyPr>
          <a:lstStyle/>
          <a:p>
            <a:r>
              <a:rPr lang="en-US" sz="1400" dirty="0"/>
              <a:t>· Finding a large enough dataset</a:t>
            </a:r>
          </a:p>
          <a:p>
            <a:endParaRPr lang="en-US" sz="1400" dirty="0"/>
          </a:p>
          <a:p>
            <a:r>
              <a:rPr lang="en-US" sz="1400" dirty="0"/>
              <a:t>To accurately distinguish breeds you need a large dataset. Lots of dogs are quite similar so without it the program would never get a high certainty</a:t>
            </a:r>
          </a:p>
          <a:p>
            <a:r>
              <a:rPr lang="en-US" sz="1400" dirty="0"/>
              <a:t>· Most dog breeds are easy to distinguish between E.G:</a:t>
            </a:r>
          </a:p>
          <a:p>
            <a:r>
              <a:rPr lang="en-US" sz="1400" dirty="0"/>
              <a:t>It is obviously very easy for us to recognize the difference between a German shepherd and a Pomeranian. Very distinct breeds are all easy to recognize by our program.</a:t>
            </a:r>
          </a:p>
          <a:p>
            <a:endParaRPr lang="en-US" dirty="0"/>
          </a:p>
          <a:p>
            <a:endParaRPr lang="en-US" dirty="0"/>
          </a:p>
          <a:p>
            <a:endParaRPr lang="en-US" dirty="0"/>
          </a:p>
          <a:p>
            <a:endParaRPr lang="en-US" sz="1400" dirty="0"/>
          </a:p>
          <a:p>
            <a:endParaRPr lang="en-US" sz="1400" dirty="0"/>
          </a:p>
          <a:p>
            <a:endParaRPr lang="en-US" sz="1400" dirty="0"/>
          </a:p>
          <a:p>
            <a:r>
              <a:rPr lang="en-US" sz="1400" dirty="0"/>
              <a:t>· The problems only happen when the characteristics of the breeds are very similar E.G a Malamute and a Husky.</a:t>
            </a:r>
          </a:p>
          <a:p>
            <a:r>
              <a:rPr lang="en-US" sz="1400" dirty="0"/>
              <a:t>Depending on the image this may course the program to not get the correct answer or not too particularly certain about it. To mitigate this problem we have tried to get the largest data set we could to improve the accuracy of the predications. Training it for an increased amount of time may also help but that would be limited by the training data at some point.</a:t>
            </a:r>
          </a:p>
        </p:txBody>
      </p:sp>
      <p:sp>
        <p:nvSpPr>
          <p:cNvPr id="10" name="TextBox 9">
            <a:extLst>
              <a:ext uri="{FF2B5EF4-FFF2-40B4-BE49-F238E27FC236}">
                <a16:creationId xmlns:a16="http://schemas.microsoft.com/office/drawing/2014/main" id="{09B1095C-2FA4-192F-AF41-919C21E3478D}"/>
              </a:ext>
            </a:extLst>
          </p:cNvPr>
          <p:cNvSpPr txBox="1"/>
          <p:nvPr/>
        </p:nvSpPr>
        <p:spPr>
          <a:xfrm>
            <a:off x="175748" y="582985"/>
            <a:ext cx="4562403" cy="646331"/>
          </a:xfrm>
          <a:prstGeom prst="rect">
            <a:avLst/>
          </a:prstGeom>
          <a:noFill/>
        </p:spPr>
        <p:txBody>
          <a:bodyPr wrap="none" rtlCol="0">
            <a:spAutoFit/>
          </a:bodyPr>
          <a:lstStyle/>
          <a:p>
            <a:r>
              <a:rPr lang="en-US" dirty="0"/>
              <a:t>Challenges in dog breed identification</a:t>
            </a:r>
          </a:p>
          <a:p>
            <a:endParaRPr lang="en-US" dirty="0"/>
          </a:p>
        </p:txBody>
      </p:sp>
      <p:pic>
        <p:nvPicPr>
          <p:cNvPr id="11" name="Picture 10">
            <a:extLst>
              <a:ext uri="{FF2B5EF4-FFF2-40B4-BE49-F238E27FC236}">
                <a16:creationId xmlns:a16="http://schemas.microsoft.com/office/drawing/2014/main" id="{DFB19AE0-572A-9429-EB80-53FC3CA1EFA8}"/>
              </a:ext>
            </a:extLst>
          </p:cNvPr>
          <p:cNvPicPr>
            <a:picLocks noChangeAspect="1"/>
          </p:cNvPicPr>
          <p:nvPr/>
        </p:nvPicPr>
        <p:blipFill>
          <a:blip r:embed="rId2"/>
          <a:stretch>
            <a:fillRect/>
          </a:stretch>
        </p:blipFill>
        <p:spPr>
          <a:xfrm>
            <a:off x="3644302" y="2883641"/>
            <a:ext cx="2598933" cy="1090717"/>
          </a:xfrm>
          <a:prstGeom prst="rect">
            <a:avLst/>
          </a:prstGeom>
        </p:spPr>
      </p:pic>
    </p:spTree>
    <p:extLst>
      <p:ext uri="{BB962C8B-B14F-4D97-AF65-F5344CB8AC3E}">
        <p14:creationId xmlns:p14="http://schemas.microsoft.com/office/powerpoint/2010/main" val="2244800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DCBE5B1-0A7E-548A-BEE5-6FCF0490ACE3}"/>
              </a:ext>
            </a:extLst>
          </p:cNvPr>
          <p:cNvSpPr txBox="1">
            <a:spLocks/>
          </p:cNvSpPr>
          <p:nvPr/>
        </p:nvSpPr>
        <p:spPr>
          <a:xfrm>
            <a:off x="0" y="0"/>
            <a:ext cx="1250066" cy="277792"/>
          </a:xfrm>
          <a:prstGeom prst="rect">
            <a:avLst/>
          </a:prstGeom>
        </p:spPr>
        <p:txBody>
          <a:bodyPr vert="horz" lIns="91440" tIns="45720" rIns="91440" bIns="45720" rtlCol="0" anchor="t" anchorCtr="0">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400" dirty="0">
                <a:latin typeface="Arial" panose="020B0604020202020204" pitchFamily="34" charset="0"/>
                <a:cs typeface="Arial" panose="020B0604020202020204" pitchFamily="34" charset="0"/>
              </a:rPr>
              <a:t>Patrick Bonk</a:t>
            </a:r>
          </a:p>
        </p:txBody>
      </p:sp>
      <p:sp>
        <p:nvSpPr>
          <p:cNvPr id="5" name="TextBox 4">
            <a:extLst>
              <a:ext uri="{FF2B5EF4-FFF2-40B4-BE49-F238E27FC236}">
                <a16:creationId xmlns:a16="http://schemas.microsoft.com/office/drawing/2014/main" id="{91FC21C9-4A8B-1939-92B4-18D438D537AF}"/>
              </a:ext>
            </a:extLst>
          </p:cNvPr>
          <p:cNvSpPr txBox="1"/>
          <p:nvPr/>
        </p:nvSpPr>
        <p:spPr>
          <a:xfrm>
            <a:off x="170726" y="509815"/>
            <a:ext cx="6105644" cy="369332"/>
          </a:xfrm>
          <a:prstGeom prst="rect">
            <a:avLst/>
          </a:prstGeom>
          <a:noFill/>
        </p:spPr>
        <p:txBody>
          <a:bodyPr wrap="square">
            <a:spAutoFit/>
          </a:bodyPr>
          <a:lstStyle/>
          <a:p>
            <a:r>
              <a:rPr lang="en-US" dirty="0"/>
              <a:t>Ethics &amp; Considerations</a:t>
            </a:r>
          </a:p>
        </p:txBody>
      </p:sp>
      <p:sp>
        <p:nvSpPr>
          <p:cNvPr id="6" name="Content Placeholder 2">
            <a:extLst>
              <a:ext uri="{FF2B5EF4-FFF2-40B4-BE49-F238E27FC236}">
                <a16:creationId xmlns:a16="http://schemas.microsoft.com/office/drawing/2014/main" id="{4F16D6C9-B9FE-715B-41EF-77066147E586}"/>
              </a:ext>
            </a:extLst>
          </p:cNvPr>
          <p:cNvSpPr>
            <a:spLocks noGrp="1"/>
          </p:cNvSpPr>
          <p:nvPr>
            <p:ph idx="1"/>
          </p:nvPr>
        </p:nvSpPr>
        <p:spPr>
          <a:xfrm>
            <a:off x="510250" y="1362637"/>
            <a:ext cx="10515600" cy="1431363"/>
          </a:xfrm>
        </p:spPr>
        <p:txBody>
          <a:bodyPr>
            <a:normAutofit/>
          </a:bodyPr>
          <a:lstStyle/>
          <a:p>
            <a:pPr>
              <a:lnSpc>
                <a:spcPct val="107000"/>
              </a:lnSpc>
              <a:spcAft>
                <a:spcPts val="800"/>
              </a:spcAft>
            </a:pPr>
            <a:r>
              <a:rPr lang="en-GB" sz="1300" kern="100" dirty="0">
                <a:latin typeface="Calibri" panose="020F0502020204030204" pitchFamily="34" charset="0"/>
                <a:ea typeface="Calibri" panose="020F0502020204030204" pitchFamily="34" charset="0"/>
                <a:cs typeface="Times New Roman" panose="02020603050405020304" pitchFamily="18" charset="0"/>
              </a:rPr>
              <a:t>Data Privacy, Usage &amp; Consent</a:t>
            </a:r>
          </a:p>
          <a:p>
            <a:pPr marL="0" indent="0">
              <a:lnSpc>
                <a:spcPct val="107000"/>
              </a:lnSpc>
              <a:spcAft>
                <a:spcPts val="800"/>
              </a:spcAft>
              <a:buNone/>
            </a:pPr>
            <a:r>
              <a:rPr lang="en-GB" sz="1300" kern="100" dirty="0">
                <a:latin typeface="Calibri" panose="020F0502020204030204" pitchFamily="34" charset="0"/>
                <a:ea typeface="Calibri" panose="020F0502020204030204" pitchFamily="34" charset="0"/>
                <a:cs typeface="Times New Roman" panose="02020603050405020304" pitchFamily="18" charset="0"/>
              </a:rPr>
              <a:t>The project must adhere to strict ethical and professional standards. The method of obtaining the data should be legal and fully transparent. The UI includes a feature permitting users to upload their own images for classification. Thus, disclaimers have been integrated into the UI to warn users of uploading potentially sensitive data. Users should be made aware that any images uploaded may be used to further train the model.</a:t>
            </a:r>
          </a:p>
        </p:txBody>
      </p:sp>
      <p:sp>
        <p:nvSpPr>
          <p:cNvPr id="7" name="Content Placeholder 2">
            <a:extLst>
              <a:ext uri="{FF2B5EF4-FFF2-40B4-BE49-F238E27FC236}">
                <a16:creationId xmlns:a16="http://schemas.microsoft.com/office/drawing/2014/main" id="{5345CE15-D6D6-3ABC-33F4-D8E1720273A4}"/>
              </a:ext>
            </a:extLst>
          </p:cNvPr>
          <p:cNvSpPr txBox="1">
            <a:spLocks/>
          </p:cNvSpPr>
          <p:nvPr/>
        </p:nvSpPr>
        <p:spPr>
          <a:xfrm>
            <a:off x="510250" y="2801970"/>
            <a:ext cx="10515600" cy="143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7000"/>
              </a:lnSpc>
              <a:spcAft>
                <a:spcPts val="800"/>
              </a:spcAft>
            </a:pPr>
            <a:r>
              <a:rPr lang="en-GB" sz="1300" kern="100" dirty="0">
                <a:latin typeface="Calibri" panose="020F0502020204030204" pitchFamily="34" charset="0"/>
                <a:ea typeface="Calibri" panose="020F0502020204030204" pitchFamily="34" charset="0"/>
                <a:cs typeface="Times New Roman" panose="02020603050405020304" pitchFamily="18" charset="0"/>
              </a:rPr>
              <a:t>Eliminating Bias</a:t>
            </a:r>
          </a:p>
          <a:p>
            <a:pPr marL="0" indent="0">
              <a:lnSpc>
                <a:spcPct val="107000"/>
              </a:lnSpc>
              <a:spcAft>
                <a:spcPts val="800"/>
              </a:spcAft>
              <a:buNone/>
            </a:pPr>
            <a:r>
              <a:rPr lang="en-GB" sz="1300" kern="100" dirty="0">
                <a:latin typeface="Calibri" panose="020F0502020204030204" pitchFamily="34" charset="0"/>
                <a:ea typeface="Calibri" panose="020F0502020204030204" pitchFamily="34" charset="0"/>
                <a:cs typeface="Times New Roman" panose="02020603050405020304" pitchFamily="18" charset="0"/>
              </a:rPr>
              <a:t>There are many ways in which bias may manifest, and it is the groups job to ensure to eliminate those biases. Ideally, the project should move beyond simple dog recognition and classification. Alongside the predictions, we would like to provide the user information about the dog that has been identified. This may include things such as the personality traits often attributed to a specific breed. When implementing this, we must ensure human bias is avoided, specifically any individual who implements information about a particular breed should avoid any independent preconceptions.</a:t>
            </a:r>
          </a:p>
        </p:txBody>
      </p:sp>
      <p:sp>
        <p:nvSpPr>
          <p:cNvPr id="8" name="Content Placeholder 2">
            <a:extLst>
              <a:ext uri="{FF2B5EF4-FFF2-40B4-BE49-F238E27FC236}">
                <a16:creationId xmlns:a16="http://schemas.microsoft.com/office/drawing/2014/main" id="{EEEA9584-D6BB-9377-1F3C-2DBAACD6A9B4}"/>
              </a:ext>
            </a:extLst>
          </p:cNvPr>
          <p:cNvSpPr txBox="1">
            <a:spLocks/>
          </p:cNvSpPr>
          <p:nvPr/>
        </p:nvSpPr>
        <p:spPr>
          <a:xfrm>
            <a:off x="510250" y="4461437"/>
            <a:ext cx="10515600" cy="143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7000"/>
              </a:lnSpc>
              <a:spcAft>
                <a:spcPts val="800"/>
              </a:spcAft>
            </a:pPr>
            <a:r>
              <a:rPr lang="en-GB" sz="1300" kern="100" dirty="0">
                <a:latin typeface="Calibri" panose="020F0502020204030204" pitchFamily="34" charset="0"/>
                <a:ea typeface="Calibri" panose="020F0502020204030204" pitchFamily="34" charset="0"/>
                <a:cs typeface="Times New Roman" panose="02020603050405020304" pitchFamily="18" charset="0"/>
              </a:rPr>
              <a:t>Documenting, Reporting and Engagement</a:t>
            </a:r>
          </a:p>
          <a:p>
            <a:pPr marL="0" indent="0">
              <a:lnSpc>
                <a:spcPct val="107000"/>
              </a:lnSpc>
              <a:spcAft>
                <a:spcPts val="800"/>
              </a:spcAft>
              <a:buNone/>
            </a:pPr>
            <a:r>
              <a:rPr lang="en-GB" sz="1300" kern="100" dirty="0">
                <a:latin typeface="Calibri" panose="020F0502020204030204" pitchFamily="34" charset="0"/>
                <a:ea typeface="Calibri" panose="020F0502020204030204" pitchFamily="34" charset="0"/>
                <a:cs typeface="Times New Roman" panose="02020603050405020304" pitchFamily="18" charset="0"/>
              </a:rPr>
              <a:t>The project scope should be clearly identified, including any specific goals and objectives. Any imperfections should be clearly identified to the users. For example, some identifications may become inaccurate wherever an image of a mix-breed dog is used. The group should allow feedback from users, and utilize this feedback to enhance the model performance and UI usability.</a:t>
            </a:r>
          </a:p>
        </p:txBody>
      </p:sp>
    </p:spTree>
    <p:extLst>
      <p:ext uri="{BB962C8B-B14F-4D97-AF65-F5344CB8AC3E}">
        <p14:creationId xmlns:p14="http://schemas.microsoft.com/office/powerpoint/2010/main" val="2244246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810547-1758-A55A-8F38-F628692E8705}"/>
              </a:ext>
            </a:extLst>
          </p:cNvPr>
          <p:cNvSpPr txBox="1"/>
          <p:nvPr/>
        </p:nvSpPr>
        <p:spPr>
          <a:xfrm>
            <a:off x="170726" y="509815"/>
            <a:ext cx="6105644" cy="369332"/>
          </a:xfrm>
          <a:prstGeom prst="rect">
            <a:avLst/>
          </a:prstGeom>
          <a:noFill/>
        </p:spPr>
        <p:txBody>
          <a:bodyPr wrap="square">
            <a:spAutoFit/>
          </a:bodyPr>
          <a:lstStyle/>
          <a:p>
            <a:r>
              <a:rPr lang="en-US" dirty="0"/>
              <a:t>Summary</a:t>
            </a:r>
          </a:p>
        </p:txBody>
      </p:sp>
      <p:sp>
        <p:nvSpPr>
          <p:cNvPr id="6" name="TextBox 5">
            <a:extLst>
              <a:ext uri="{FF2B5EF4-FFF2-40B4-BE49-F238E27FC236}">
                <a16:creationId xmlns:a16="http://schemas.microsoft.com/office/drawing/2014/main" id="{93032595-39DC-9DB8-53F3-A07E7C9C48CF}"/>
              </a:ext>
            </a:extLst>
          </p:cNvPr>
          <p:cNvSpPr txBox="1"/>
          <p:nvPr/>
        </p:nvSpPr>
        <p:spPr>
          <a:xfrm>
            <a:off x="999068" y="1490133"/>
            <a:ext cx="9889066"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The project idea is dog breed identification and classification. The data must be ethically and legally obtained from a trusted source.</a:t>
            </a:r>
          </a:p>
        </p:txBody>
      </p:sp>
      <p:sp>
        <p:nvSpPr>
          <p:cNvPr id="7" name="TextBox 6">
            <a:extLst>
              <a:ext uri="{FF2B5EF4-FFF2-40B4-BE49-F238E27FC236}">
                <a16:creationId xmlns:a16="http://schemas.microsoft.com/office/drawing/2014/main" id="{449D95E2-6B9C-8E2F-8898-C14BF0770025}"/>
              </a:ext>
            </a:extLst>
          </p:cNvPr>
          <p:cNvSpPr txBox="1"/>
          <p:nvPr/>
        </p:nvSpPr>
        <p:spPr>
          <a:xfrm>
            <a:off x="999068" y="2424284"/>
            <a:ext cx="9889066"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 applications of this project may include training for veterinary sciences, allowing trainees to test their knowledge and become more familiar with certain dog breeds.</a:t>
            </a:r>
          </a:p>
        </p:txBody>
      </p:sp>
      <p:sp>
        <p:nvSpPr>
          <p:cNvPr id="10" name="TextBox 9">
            <a:extLst>
              <a:ext uri="{FF2B5EF4-FFF2-40B4-BE49-F238E27FC236}">
                <a16:creationId xmlns:a16="http://schemas.microsoft.com/office/drawing/2014/main" id="{646F6C22-D2CA-3CC9-B28E-73C2E97EB021}"/>
              </a:ext>
            </a:extLst>
          </p:cNvPr>
          <p:cNvSpPr txBox="1"/>
          <p:nvPr/>
        </p:nvSpPr>
        <p:spPr>
          <a:xfrm>
            <a:off x="999068" y="3635434"/>
            <a:ext cx="9889066"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The challenges of this project will include using a data set expansive enough to when trained, should provide the most accurate identification.</a:t>
            </a:r>
          </a:p>
        </p:txBody>
      </p:sp>
      <p:sp>
        <p:nvSpPr>
          <p:cNvPr id="11" name="TextBox 10">
            <a:extLst>
              <a:ext uri="{FF2B5EF4-FFF2-40B4-BE49-F238E27FC236}">
                <a16:creationId xmlns:a16="http://schemas.microsoft.com/office/drawing/2014/main" id="{634563D2-7152-BE90-CA2E-1C56CAAE2065}"/>
              </a:ext>
            </a:extLst>
          </p:cNvPr>
          <p:cNvSpPr txBox="1"/>
          <p:nvPr/>
        </p:nvSpPr>
        <p:spPr>
          <a:xfrm>
            <a:off x="999068" y="4569585"/>
            <a:ext cx="9889066"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 potential ethical issues and considerations of this project have been laid out. We must ensure data is gathered/utilized appropriately, and ethical standards should be followed.</a:t>
            </a:r>
          </a:p>
        </p:txBody>
      </p:sp>
    </p:spTree>
    <p:extLst>
      <p:ext uri="{BB962C8B-B14F-4D97-AF65-F5344CB8AC3E}">
        <p14:creationId xmlns:p14="http://schemas.microsoft.com/office/powerpoint/2010/main" val="3258759509"/>
      </p:ext>
    </p:extLst>
  </p:cSld>
  <p:clrMapOvr>
    <a:masterClrMapping/>
  </p:clrMapOvr>
</p:sld>
</file>

<file path=ppt/theme/theme1.xml><?xml version="1.0" encoding="utf-8"?>
<a:theme xmlns:a="http://schemas.openxmlformats.org/drawingml/2006/main" name="TornVTI">
  <a:themeElements>
    <a:clrScheme name="Custom 1">
      <a:dk1>
        <a:sysClr val="windowText" lastClr="000000"/>
      </a:dk1>
      <a:lt1>
        <a:sysClr val="window" lastClr="FFFFFF"/>
      </a:lt1>
      <a:dk2>
        <a:srgbClr val="131523"/>
      </a:dk2>
      <a:lt2>
        <a:srgbClr val="E7E6E6"/>
      </a:lt2>
      <a:accent1>
        <a:srgbClr val="3FB96C"/>
      </a:accent1>
      <a:accent2>
        <a:srgbClr val="699EFA"/>
      </a:accent2>
      <a:accent3>
        <a:srgbClr val="8039C1"/>
      </a:accent3>
      <a:accent4>
        <a:srgbClr val="D1971A"/>
      </a:accent4>
      <a:accent5>
        <a:srgbClr val="E62B59"/>
      </a:accent5>
      <a:accent6>
        <a:srgbClr val="9CA2AB"/>
      </a:accent6>
      <a:hlink>
        <a:srgbClr val="FFFFFF"/>
      </a:hlink>
      <a:folHlink>
        <a:srgbClr val="57618E"/>
      </a:folHlink>
    </a:clrScheme>
    <a:fontScheme name="Torn">
      <a:majorFont>
        <a:latin typeface="Verdana Pro Cond SemiBold"/>
        <a:ea typeface=""/>
        <a:cs typeface=""/>
      </a:majorFont>
      <a:minorFont>
        <a:latin typeface="Verdana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docProps/app.xml><?xml version="1.0" encoding="utf-8"?>
<Properties xmlns="http://schemas.openxmlformats.org/officeDocument/2006/extended-properties" xmlns:vt="http://schemas.openxmlformats.org/officeDocument/2006/docPropsVTypes">
  <TotalTime>147</TotalTime>
  <Words>998</Words>
  <Application>Microsoft Macintosh PowerPoint</Application>
  <PresentationFormat>Widescreen</PresentationFormat>
  <Paragraphs>47</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Verdana Pro</vt:lpstr>
      <vt:lpstr>Verdana Pro Cond SemiBold</vt:lpstr>
      <vt:lpstr>TornVTI</vt:lpstr>
      <vt:lpstr>SCI 11</vt:lpstr>
      <vt:lpstr>Ellis Dann</vt:lpstr>
      <vt:lpstr>Joseph Kemp</vt:lpstr>
      <vt:lpstr>Daniel Arnold</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 11</dc:title>
  <dc:creator>Patrick Bonk</dc:creator>
  <cp:lastModifiedBy>Patrick Bonk</cp:lastModifiedBy>
  <cp:revision>2</cp:revision>
  <dcterms:created xsi:type="dcterms:W3CDTF">2024-02-21T20:28:37Z</dcterms:created>
  <dcterms:modified xsi:type="dcterms:W3CDTF">2024-02-21T23:20:31Z</dcterms:modified>
</cp:coreProperties>
</file>

<file path=docProps/thumbnail.jpeg>
</file>